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22"/>
  </p:notesMasterIdLst>
  <p:sldIdLst>
    <p:sldId id="314" r:id="rId2"/>
    <p:sldId id="305" r:id="rId3"/>
    <p:sldId id="348" r:id="rId4"/>
    <p:sldId id="349" r:id="rId5"/>
    <p:sldId id="351" r:id="rId6"/>
    <p:sldId id="352" r:id="rId7"/>
    <p:sldId id="353" r:id="rId8"/>
    <p:sldId id="355" r:id="rId9"/>
    <p:sldId id="317" r:id="rId10"/>
    <p:sldId id="356" r:id="rId11"/>
    <p:sldId id="318" r:id="rId12"/>
    <p:sldId id="354" r:id="rId13"/>
    <p:sldId id="332" r:id="rId14"/>
    <p:sldId id="327" r:id="rId15"/>
    <p:sldId id="328" r:id="rId16"/>
    <p:sldId id="347" r:id="rId17"/>
    <p:sldId id="326" r:id="rId18"/>
    <p:sldId id="336" r:id="rId19"/>
    <p:sldId id="337" r:id="rId20"/>
    <p:sldId id="34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9F7D96-D2DD-4861-9663-AF5C6A020322}">
          <p14:sldIdLst>
            <p14:sldId id="314"/>
            <p14:sldId id="305"/>
          </p14:sldIdLst>
        </p14:section>
        <p14:section name="제목 없는 구역" id="{CFCE88F8-DE3A-44C0-A812-3C4FF81ABC8B}">
          <p14:sldIdLst>
            <p14:sldId id="348"/>
            <p14:sldId id="349"/>
            <p14:sldId id="351"/>
            <p14:sldId id="352"/>
            <p14:sldId id="353"/>
            <p14:sldId id="355"/>
            <p14:sldId id="317"/>
            <p14:sldId id="356"/>
            <p14:sldId id="318"/>
            <p14:sldId id="354"/>
            <p14:sldId id="332"/>
            <p14:sldId id="327"/>
            <p14:sldId id="328"/>
            <p14:sldId id="347"/>
            <p14:sldId id="326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76" d="100"/>
          <a:sy n="76" d="100"/>
        </p:scale>
        <p:origin x="894" y="8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na.co.kr/view/AKR2020101105840053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2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endParaRPr lang="ko-KR" altLang="en-US" sz="1400">
              <a:solidFill>
                <a:srgbClr val="F8B03A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928" y="2249934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2021</a:t>
            </a:r>
            <a:r>
              <a:rPr lang="ko-KR" altLang="en-US" sz="4000">
                <a:solidFill>
                  <a:schemeClr val="lt1"/>
                </a:solidFill>
              </a:rPr>
              <a:t>년 졸업작품 초안</a:t>
            </a:r>
          </a:p>
        </p:txBody>
      </p:sp>
      <p:grpSp>
        <p:nvGrpSpPr>
          <p:cNvPr id="37" name="그룹 6"/>
          <p:cNvGrpSpPr/>
          <p:nvPr/>
        </p:nvGrpSpPr>
        <p:grpSpPr>
          <a:xfrm>
            <a:off x="365760" y="3429000"/>
            <a:ext cx="7251940" cy="572533"/>
            <a:chOff x="365760" y="3429000"/>
            <a:chExt cx="7251940" cy="572533"/>
          </a:xfrm>
        </p:grpSpPr>
        <p:cxnSp>
          <p:nvCxnSpPr>
            <p:cNvPr id="39" name="직선 연결선 4"/>
            <p:cNvCxnSpPr/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"/>
            <p:cNvSpPr txBox="1"/>
            <p:nvPr/>
          </p:nvSpPr>
          <p:spPr>
            <a:xfrm>
              <a:off x="365760" y="3632201"/>
              <a:ext cx="22307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 Bold"/>
                  <a:ea typeface="나눔스퀘어 Bold"/>
                </a:rPr>
                <a:t>2021 </a:t>
              </a:r>
              <a:r>
                <a:rPr lang="ko-KR" altLang="en-US">
                  <a:solidFill>
                    <a:schemeClr val="bg1"/>
                  </a:solidFill>
                  <a:latin typeface="나눔스퀘어 Bold"/>
                  <a:ea typeface="나눔스퀘어 Bold"/>
                </a:rPr>
                <a:t>졸업작품 초안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5699" y="265137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04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게임방법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B19F6-3A2B-426A-A12D-1B346E950D99}"/>
              </a:ext>
            </a:extLst>
          </p:cNvPr>
          <p:cNvSpPr txBox="1"/>
          <p:nvPr/>
        </p:nvSpPr>
        <p:spPr>
          <a:xfrm>
            <a:off x="5187428" y="517937"/>
            <a:ext cx="4157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자신만의 조합을 완성하여 배치시킨다</a:t>
            </a:r>
            <a:r>
              <a:rPr lang="en-US" altLang="ko-KR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04B153-645B-4545-9CBC-8D35F175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9596" y="922439"/>
            <a:ext cx="5219187" cy="2580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BA78D9-BE5C-47B1-8548-EAEFA5DFC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1600" y="3939569"/>
            <a:ext cx="4155180" cy="2031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A0711D-D0B0-4F86-9C0F-86E37EF1338B}"/>
              </a:ext>
            </a:extLst>
          </p:cNvPr>
          <p:cNvSpPr txBox="1"/>
          <p:nvPr/>
        </p:nvSpPr>
        <p:spPr>
          <a:xfrm>
            <a:off x="3781492" y="3536343"/>
            <a:ext cx="696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배치된 캐릭터들이 자동으로 전투를 진행한다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8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오토 배틀 장르의 게임으로 자신만의 조합을 완성하여 적을 쓰러트린다</a:t>
            </a:r>
            <a:r>
              <a:rPr lang="en-US" altLang="ko-KR" dirty="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4467" y="1725311"/>
            <a:ext cx="3760244" cy="18588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C8DA7F-678C-4478-BF3C-5642D12B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50307" y="4021239"/>
            <a:ext cx="4155180" cy="2031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7BAB1-AD3B-480F-BC2A-D7754B19ECE8}"/>
              </a:ext>
            </a:extLst>
          </p:cNvPr>
          <p:cNvSpPr txBox="1"/>
          <p:nvPr/>
        </p:nvSpPr>
        <p:spPr>
          <a:xfrm>
            <a:off x="1287750" y="3630755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플레이어는 캐릭터의 위치만 배치하면 자동으로 전투를 진행한다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5" name="TextBox 54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509799" y="3095563"/>
            <a:ext cx="1772708" cy="1304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7" name="화살표: 오른쪽 56"/>
          <p:cNvSpPr/>
          <p:nvPr/>
        </p:nvSpPr>
        <p:spPr>
          <a:xfrm>
            <a:off x="2827483" y="2730393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직사각형 57"/>
          <p:cNvSpPr/>
          <p:nvPr/>
        </p:nvSpPr>
        <p:spPr>
          <a:xfrm>
            <a:off x="4950972" y="2740914"/>
            <a:ext cx="1622777" cy="1304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256692" y="3085042"/>
            <a:ext cx="1976887" cy="1314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36433" y="1171222"/>
            <a:ext cx="16084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재화로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캐릭터 구매</a:t>
            </a:r>
          </a:p>
          <a:p>
            <a:pPr>
              <a:defRPr/>
            </a:pPr>
            <a:r>
              <a:rPr lang="ko-KR" altLang="en-US" dirty="0"/>
              <a:t>및</a:t>
            </a:r>
          </a:p>
          <a:p>
            <a:pPr>
              <a:defRPr/>
            </a:pPr>
            <a:r>
              <a:rPr lang="ko-KR" altLang="en-US" dirty="0"/>
              <a:t>캐릭터 배치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6686" y="1304304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55536" y="1232251"/>
            <a:ext cx="18061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전투 결과에 </a:t>
            </a:r>
          </a:p>
          <a:p>
            <a:pPr>
              <a:defRPr/>
            </a:pPr>
            <a:r>
              <a:rPr lang="ko-KR" altLang="en-US" dirty="0"/>
              <a:t>따른</a:t>
            </a:r>
          </a:p>
          <a:p>
            <a:pPr>
              <a:defRPr/>
            </a:pP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 재화 수령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6C2B588-C606-4801-9D51-04D26B5A3301}"/>
              </a:ext>
            </a:extLst>
          </p:cNvPr>
          <p:cNvSpPr/>
          <p:nvPr/>
        </p:nvSpPr>
        <p:spPr>
          <a:xfrm>
            <a:off x="7176633" y="2698740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F3A6448-9C2A-4B43-8E19-60108E1FABB8}"/>
              </a:ext>
            </a:extLst>
          </p:cNvPr>
          <p:cNvSpPr/>
          <p:nvPr/>
        </p:nvSpPr>
        <p:spPr>
          <a:xfrm flipH="1" flipV="1">
            <a:off x="1416538" y="4576842"/>
            <a:ext cx="8950955" cy="755285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8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689" y="33152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05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4B17D-F9E8-406A-A2AA-3810E1DAB814}"/>
              </a:ext>
            </a:extLst>
          </p:cNvPr>
          <p:cNvSpPr txBox="1"/>
          <p:nvPr/>
        </p:nvSpPr>
        <p:spPr>
          <a:xfrm>
            <a:off x="5429901" y="395269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 dirty="0" err="1"/>
              <a:t>롤토체스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76C4E8-A75D-4631-B3FF-4C19A059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7142" y="922439"/>
            <a:ext cx="8178552" cy="3777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21FBF9-31D1-4114-8A94-83A93E490A8D}"/>
              </a:ext>
            </a:extLst>
          </p:cNvPr>
          <p:cNvSpPr txBox="1"/>
          <p:nvPr/>
        </p:nvSpPr>
        <p:spPr>
          <a:xfrm>
            <a:off x="3663614" y="4889590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사람들이 쉽게 이미지 할 수 있는 </a:t>
            </a:r>
            <a:r>
              <a:rPr lang="ko-KR" altLang="en-US" dirty="0" err="1"/>
              <a:t>캐릭을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바탕으로 진입장벽을 낮춘다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PVP</a:t>
            </a:r>
            <a:r>
              <a:rPr lang="ko-KR" altLang="en-US" dirty="0"/>
              <a:t>가 아닌 </a:t>
            </a:r>
            <a:r>
              <a:rPr lang="en-US" altLang="ko-KR" dirty="0"/>
              <a:t>PVE</a:t>
            </a:r>
            <a:r>
              <a:rPr lang="ko-KR" altLang="en-US" dirty="0"/>
              <a:t> 형태의 게임으로서 </a:t>
            </a:r>
          </a:p>
          <a:p>
            <a:pPr>
              <a:defRPr/>
            </a:pPr>
            <a:r>
              <a:rPr lang="ko-KR" altLang="en-US" dirty="0"/>
              <a:t>몬스터를 사냥하는 </a:t>
            </a:r>
            <a:r>
              <a:rPr lang="en-US" altLang="ko-KR" dirty="0"/>
              <a:t>RPG</a:t>
            </a:r>
            <a:r>
              <a:rPr lang="ko-KR" altLang="en-US" dirty="0"/>
              <a:t>의 느낌을 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다른 사람 눈치보지 않고 자신만의 조합을</a:t>
            </a:r>
          </a:p>
          <a:p>
            <a:pPr>
              <a:defRPr/>
            </a:pPr>
            <a:r>
              <a:rPr lang="ko-KR" altLang="en-US" dirty="0"/>
              <a:t>완성할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4"/>
            <a:ext cx="4873471" cy="14490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여러 번의 도전 끝에 자신만의 조합으로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보스를 잡는 쾌감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게임 클리어 시 자신의 머리가 좋은 것으로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느낄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06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기술적요소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09F03-1509-4C9D-B6C3-483EF08443D1}"/>
              </a:ext>
            </a:extLst>
          </p:cNvPr>
          <p:cNvSpPr txBox="1"/>
          <p:nvPr/>
        </p:nvSpPr>
        <p:spPr>
          <a:xfrm>
            <a:off x="3586858" y="74755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E0FC7-8F52-4745-97B1-FA1A7989B99D}"/>
              </a:ext>
            </a:extLst>
          </p:cNvPr>
          <p:cNvSpPr txBox="1"/>
          <p:nvPr/>
        </p:nvSpPr>
        <p:spPr>
          <a:xfrm>
            <a:off x="3586858" y="1419797"/>
            <a:ext cx="1778521" cy="3739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인공지능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 dirty="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792" y="20138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448" y="649706"/>
            <a:ext cx="5003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개인별 관련 수강 과목 및 개발 능력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3649644" y="2889633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 dirty="0" err="1">
                <a:solidFill>
                  <a:srgbClr val="3C3C3C"/>
                </a:solidFill>
              </a:rPr>
              <a:t>최은우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9642" y="4107354"/>
            <a:ext cx="11929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신동원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5033002" y="2855737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인공지능 수업 수강 및 </a:t>
            </a:r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1,2</a:t>
            </a:r>
            <a:r>
              <a:rPr lang="ko-KR" altLang="en-US" dirty="0"/>
              <a:t>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1EEE-C916-45A9-B976-1DA090185DFE}"/>
              </a:ext>
            </a:extLst>
          </p:cNvPr>
          <p:cNvSpPr txBox="1"/>
          <p:nvPr/>
        </p:nvSpPr>
        <p:spPr>
          <a:xfrm>
            <a:off x="5121902" y="4051554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3D</a:t>
            </a:r>
            <a:r>
              <a:rPr lang="ko-KR" altLang="en-US" dirty="0"/>
              <a:t> 모델링 수업 수강 및 </a:t>
            </a:r>
            <a:r>
              <a:rPr lang="en-US" altLang="ko-KR" dirty="0"/>
              <a:t>3D</a:t>
            </a:r>
            <a:r>
              <a:rPr lang="ko-KR" altLang="en-US" dirty="0"/>
              <a:t> 애니메이션 수강</a:t>
            </a:r>
          </a:p>
        </p:txBody>
      </p:sp>
      <p:sp>
        <p:nvSpPr>
          <p:cNvPr id="27" name="오각형 7">
            <a:extLst>
              <a:ext uri="{FF2B5EF4-FFF2-40B4-BE49-F238E27FC236}">
                <a16:creationId xmlns:a16="http://schemas.microsoft.com/office/drawing/2014/main" id="{7B1D0109-1C95-4C61-A878-4CE1BB91345C}"/>
              </a:ext>
            </a:extLst>
          </p:cNvPr>
          <p:cNvSpPr/>
          <p:nvPr/>
        </p:nvSpPr>
        <p:spPr>
          <a:xfrm rot="5400000">
            <a:off x="-894066" y="1815361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C74A6-53B4-4FAC-A42C-001E21B4349C}"/>
              </a:ext>
            </a:extLst>
          </p:cNvPr>
          <p:cNvSpPr txBox="1"/>
          <p:nvPr/>
        </p:nvSpPr>
        <p:spPr>
          <a:xfrm>
            <a:off x="962341" y="3037316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07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317944-ED38-4D6A-A6AC-E1C90B9B580D}"/>
              </a:ext>
            </a:extLst>
          </p:cNvPr>
          <p:cNvGrpSpPr/>
          <p:nvPr/>
        </p:nvGrpSpPr>
        <p:grpSpPr>
          <a:xfrm>
            <a:off x="3817144" y="1727924"/>
            <a:ext cx="3637225" cy="653524"/>
            <a:chOff x="899592" y="1733956"/>
            <a:chExt cx="4237997" cy="6963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35DC81-C675-44E3-803B-B0268E42FEB0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 dirty="0">
                <a:latin typeface="맑은 고딕"/>
                <a:ea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B79582C-732C-4E18-8563-11BAFE464F60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4E68551-AB01-4D9D-BFFA-0956959D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B209D2-5E3E-4421-83AC-537730E9F3C1}"/>
              </a:ext>
            </a:extLst>
          </p:cNvPr>
          <p:cNvGrpSpPr/>
          <p:nvPr/>
        </p:nvGrpSpPr>
        <p:grpSpPr>
          <a:xfrm>
            <a:off x="3817145" y="3251581"/>
            <a:ext cx="3637306" cy="388446"/>
            <a:chOff x="899592" y="2000083"/>
            <a:chExt cx="4237997" cy="4302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4A6CCD-9C86-40EE-8438-B9506E2FE0F4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159640E-E8DA-4732-B33C-8B1C030501AF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3A68F-4F34-4661-AFD5-4297EF04A100}"/>
              </a:ext>
            </a:extLst>
          </p:cNvPr>
          <p:cNvGrpSpPr/>
          <p:nvPr/>
        </p:nvGrpSpPr>
        <p:grpSpPr>
          <a:xfrm>
            <a:off x="3759436" y="3991682"/>
            <a:ext cx="3688818" cy="765856"/>
            <a:chOff x="686035" y="3840351"/>
            <a:chExt cx="4126069" cy="8438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A68D956-1218-40C4-AFC5-ED160DE0AE6B}"/>
                </a:ext>
              </a:extLst>
            </p:cNvPr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FD2ECC-FF48-48A8-B365-A34835FAFEC5}"/>
                  </a:ext>
                </a:extLst>
              </p:cNvPr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DDDAF42-3E5B-41A5-AD54-56210622680A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028AF7A5-4C6F-4A8D-9C01-67E87AFA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F11245-B0FB-4560-BFBD-EC1F91C5035A}"/>
              </a:ext>
            </a:extLst>
          </p:cNvPr>
          <p:cNvGrpSpPr/>
          <p:nvPr/>
        </p:nvGrpSpPr>
        <p:grpSpPr>
          <a:xfrm>
            <a:off x="7991653" y="1820307"/>
            <a:ext cx="3637225" cy="588171"/>
            <a:chOff x="899592" y="1755279"/>
            <a:chExt cx="4237997" cy="6750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D2126F-BDC9-44AC-9E84-0F1FDA4A2EBB}"/>
                </a:ext>
              </a:extLst>
            </p:cNvPr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42C3F4C-0F6D-4F5C-AC13-E26FE84761F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CD597B-C0C1-4582-ABDD-7B772448E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59948C-0318-4B5A-A2FD-B22883F79416}"/>
              </a:ext>
            </a:extLst>
          </p:cNvPr>
          <p:cNvGrpSpPr/>
          <p:nvPr/>
        </p:nvGrpSpPr>
        <p:grpSpPr>
          <a:xfrm>
            <a:off x="7991653" y="3051528"/>
            <a:ext cx="3637307" cy="588499"/>
            <a:chOff x="899592" y="1724864"/>
            <a:chExt cx="4237997" cy="7186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8BD554-1E61-4890-8B70-108EC5F7F793}"/>
                </a:ext>
              </a:extLst>
            </p:cNvPr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A9C1D3-C508-4CDA-9275-CDF87F740E4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48C516-3163-4205-9FCB-04E4FA9A6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57" name="Picture 6" descr="ê´ë ¨ ì´ë¯¸ì§">
            <a:extLst>
              <a:ext uri="{FF2B5EF4-FFF2-40B4-BE49-F238E27FC236}">
                <a16:creationId xmlns:a16="http://schemas.microsoft.com/office/drawing/2014/main" id="{1ECD1462-A2FE-4A31-A0E7-3F3E3779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740" t="10100" r="77990" b="27280"/>
          <a:stretch>
            <a:fillRect/>
          </a:stretch>
        </p:blipFill>
        <p:spPr>
          <a:xfrm>
            <a:off x="3783170" y="2901641"/>
            <a:ext cx="661199" cy="670440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32AD31-9094-4720-8D75-566E0909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67" y="4086047"/>
            <a:ext cx="616726" cy="61672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DDF64C-63C9-441E-BB35-28AD58492434}"/>
              </a:ext>
            </a:extLst>
          </p:cNvPr>
          <p:cNvGrpSpPr/>
          <p:nvPr/>
        </p:nvGrpSpPr>
        <p:grpSpPr>
          <a:xfrm>
            <a:off x="7991653" y="4364158"/>
            <a:ext cx="3637307" cy="400110"/>
            <a:chOff x="899592" y="2000082"/>
            <a:chExt cx="4237997" cy="488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782A35-D2FD-48FB-9957-2FF982062196}"/>
                </a:ext>
              </a:extLst>
            </p:cNvPr>
            <p:cNvSpPr/>
            <p:nvPr/>
          </p:nvSpPr>
          <p:spPr>
            <a:xfrm>
              <a:off x="1691678" y="2000082"/>
              <a:ext cx="3351554" cy="48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 brush 2021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B88831-AA6B-47B8-8569-137DEB5F5C3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09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6B0F5-C9B1-4770-AD6C-5EA82C282873}"/>
              </a:ext>
            </a:extLst>
          </p:cNvPr>
          <p:cNvSpPr txBox="1"/>
          <p:nvPr/>
        </p:nvSpPr>
        <p:spPr>
          <a:xfrm>
            <a:off x="3737352" y="2711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FED67-3BA5-437A-9411-D0DB2FC583E2}"/>
              </a:ext>
            </a:extLst>
          </p:cNvPr>
          <p:cNvSpPr txBox="1"/>
          <p:nvPr/>
        </p:nvSpPr>
        <p:spPr>
          <a:xfrm>
            <a:off x="3737352" y="5989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6B25A6-914D-41D8-8955-DE08D39B1264}"/>
              </a:ext>
            </a:extLst>
          </p:cNvPr>
          <p:cNvGrpSpPr/>
          <p:nvPr/>
        </p:nvGrpSpPr>
        <p:grpSpPr>
          <a:xfrm>
            <a:off x="3853120" y="2448004"/>
            <a:ext cx="3714604" cy="421273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2D716F5-4268-42AE-B3E6-D8DE0AEE5AC7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77BA97-8DD2-4148-B2A3-DAAAC91CE42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 err="1"/>
                <a:t>최은우</a:t>
              </a:r>
              <a:endParaRPr lang="ko-KR" altLang="en-US" sz="20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BBD942-100F-47EA-BDB2-1AB213945519}"/>
              </a:ext>
            </a:extLst>
          </p:cNvPr>
          <p:cNvSpPr txBox="1"/>
          <p:nvPr/>
        </p:nvSpPr>
        <p:spPr>
          <a:xfrm>
            <a:off x="3982809" y="2640066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A.I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 구현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게임 알고리즘 구현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8C39FC-5A2A-4597-83C8-797A092E0990}"/>
              </a:ext>
            </a:extLst>
          </p:cNvPr>
          <p:cNvGrpSpPr/>
          <p:nvPr/>
        </p:nvGrpSpPr>
        <p:grpSpPr>
          <a:xfrm>
            <a:off x="7751897" y="2448004"/>
            <a:ext cx="3714604" cy="421273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D1B5D1-8364-4F08-AF04-AA8881568118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D628A4-1D66-41CB-81D8-636C470BD4C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/>
                <a:t>신동원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1BFE79-55FF-4A82-8864-378F1B6101AA}"/>
              </a:ext>
            </a:extLst>
          </p:cNvPr>
          <p:cNvSpPr txBox="1"/>
          <p:nvPr/>
        </p:nvSpPr>
        <p:spPr>
          <a:xfrm>
            <a:off x="3737503" y="1227362"/>
            <a:ext cx="67569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개발에 있어 필요한 요소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: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필드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 A.I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게임 알고리즘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,</a:t>
            </a:r>
          </a:p>
          <a:p>
            <a:pPr lvl="0">
              <a:defRPr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                                                    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그래픽 리소스 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UI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사운드와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이펙트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FF2FA-EBBE-409B-864C-C6A8BA91510C}"/>
              </a:ext>
            </a:extLst>
          </p:cNvPr>
          <p:cNvSpPr txBox="1"/>
          <p:nvPr/>
        </p:nvSpPr>
        <p:spPr>
          <a:xfrm>
            <a:off x="7856186" y="2646883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그래픽 리소스 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UI 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사운드와 이펙트 추가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618333" y="944398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lt1"/>
                </a:solidFill>
              </a:rPr>
              <a:t>CONTENTS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4120" y="819257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02" y="8794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04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444" y="14864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6444" y="2755235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44" y="4018829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6444" y="5282423"/>
            <a:ext cx="23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게임 소개 및 게임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546" y="7692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9987" y="2744785"/>
            <a:ext cx="13051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기술적 요소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9987" y="4013604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</a:rPr>
              <a:t>개인별 준비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9986" y="5282423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4169" y="1471071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7C9B-EC9C-4F99-A657-E94AEEEBEBE1}"/>
              </a:ext>
            </a:extLst>
          </p:cNvPr>
          <p:cNvSpPr txBox="1"/>
          <p:nvPr/>
        </p:nvSpPr>
        <p:spPr>
          <a:xfrm>
            <a:off x="9068218" y="3771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8D88C-B25F-4CF5-A8C8-0FC09D2F146F}"/>
              </a:ext>
            </a:extLst>
          </p:cNvPr>
          <p:cNvSpPr txBox="1"/>
          <p:nvPr/>
        </p:nvSpPr>
        <p:spPr>
          <a:xfrm>
            <a:off x="3414798" y="309247"/>
            <a:ext cx="142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23F4-4DCF-4511-B2D1-32BB4D2BF82A}"/>
              </a:ext>
            </a:extLst>
          </p:cNvPr>
          <p:cNvSpPr txBox="1"/>
          <p:nvPr/>
        </p:nvSpPr>
        <p:spPr>
          <a:xfrm>
            <a:off x="3414798" y="637048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부제목 3">
            <a:extLst>
              <a:ext uri="{FF2B5EF4-FFF2-40B4-BE49-F238E27FC236}">
                <a16:creationId xmlns:a16="http://schemas.microsoft.com/office/drawing/2014/main" id="{9E36207D-6FBF-4504-A2CA-04AF1DAF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40" y="1320917"/>
            <a:ext cx="7820252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2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423474" y="224089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767" y="4219662"/>
            <a:ext cx="8266858" cy="1240294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한국 콘텐츠진흥원에서 발표한 통계에 따르면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2019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년 기준 전체 게임 이용률 중 모바일 게임의 비중에 제일 높으며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모바일류 게임 이용 연령대 중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해당 연령대의 구성원들이 미래에 직장을 다녀 돈을 벌게 될 것임을 예측한다면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유리하다고 결론을 내렸다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0" y="672187"/>
            <a:ext cx="5981700" cy="21240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A564B6-D6EA-45FF-9432-8B78AF5B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57" y="2796262"/>
            <a:ext cx="61531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코로나 시대의 종결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4A0E-A0FF-4754-B10C-60685A29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718" y="1132164"/>
            <a:ext cx="4762500" cy="3095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0980F-5673-4504-9911-A5FE83F49C80}"/>
              </a:ext>
            </a:extLst>
          </p:cNvPr>
          <p:cNvSpPr txBox="1"/>
          <p:nvPr/>
        </p:nvSpPr>
        <p:spPr>
          <a:xfrm>
            <a:off x="4568385" y="4314403"/>
            <a:ext cx="51411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연합뉴스</a:t>
            </a:r>
            <a:r>
              <a:rPr lang="en-US" altLang="ko-KR" sz="1000" dirty="0"/>
              <a:t>, “</a:t>
            </a:r>
            <a:r>
              <a:rPr lang="ko-KR" altLang="en-US" sz="1000" dirty="0"/>
              <a:t>두 달 만에 내일부터 거리두기 </a:t>
            </a:r>
            <a:r>
              <a:rPr lang="en-US" altLang="ko-KR" sz="1000" dirty="0"/>
              <a:t>1</a:t>
            </a:r>
            <a:r>
              <a:rPr lang="ko-KR" altLang="en-US" sz="1000" dirty="0"/>
              <a:t>단계</a:t>
            </a:r>
            <a:r>
              <a:rPr lang="en-US" altLang="ko-KR" sz="1000" dirty="0"/>
              <a:t>.. </a:t>
            </a:r>
            <a:r>
              <a:rPr lang="ko-KR" altLang="en-US" sz="1000" dirty="0"/>
              <a:t>방역</a:t>
            </a:r>
            <a:r>
              <a:rPr lang="en-US" altLang="ko-KR" sz="1000" dirty="0"/>
              <a:t>/</a:t>
            </a:r>
            <a:r>
              <a:rPr lang="ko-KR" altLang="en-US" sz="1000" dirty="0"/>
              <a:t>교육 어떻게 달라지나</a:t>
            </a:r>
            <a:r>
              <a:rPr lang="en-US" altLang="ko-KR" sz="1000" dirty="0"/>
              <a:t>” </a:t>
            </a:r>
            <a:r>
              <a:rPr lang="ko-KR" altLang="en-US" sz="1000" dirty="0"/>
              <a:t>중 이미지</a:t>
            </a:r>
            <a:r>
              <a:rPr lang="en-US" altLang="ko-KR" sz="1000" dirty="0"/>
              <a:t>]</a:t>
            </a:r>
          </a:p>
        </p:txBody>
      </p:sp>
      <p:sp>
        <p:nvSpPr>
          <p:cNvPr id="20" name="부제목 4">
            <a:extLst>
              <a:ext uri="{FF2B5EF4-FFF2-40B4-BE49-F238E27FC236}">
                <a16:creationId xmlns:a16="http://schemas.microsoft.com/office/drawing/2014/main" id="{D6C934CF-033B-463B-96C1-C53A9B8A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8583" y="4788366"/>
            <a:ext cx="8266858" cy="1335598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백신 접종률이 높아짐에 따라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정부에서는 향후 거리두기 지침을 완화시킬 것임을 발표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거리두기 지침이 완화된다면 학생들은 물론이고 직장인들이 재택근무가 아닌 출근을 하게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게임이나 콘솔 게임은 이용에 제약을 받아 이용률이 떨어질 수 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이동이나 출근과 같은 환경에선 제약을 받는 콘솔이나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 보다는 보다 환경에 자유로운 모바일 게임들이 다시 인기를 얻게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0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3659" y="2330302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653855" y="604503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2021</a:t>
            </a:r>
            <a:r>
              <a:rPr lang="ko-KR" altLang="en-US" sz="1200" dirty="0"/>
              <a:t>년 한국 콘텐츠진흥원의 조사결과에 따르면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장르들 중 가장 인기있는 장르는 퍼즐과 롤플레잉 이다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48" y="922439"/>
            <a:ext cx="6134100" cy="2333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4780052" y="5779803"/>
            <a:ext cx="38817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91p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 주 이용 장르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C88C-807F-4458-B761-22847F88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3256064"/>
            <a:ext cx="6134100" cy="24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548583" y="1014718"/>
            <a:ext cx="8073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이는 모바일 게임을 이용하는 주 사유와 관련이 있다</a:t>
            </a:r>
            <a:r>
              <a:rPr lang="en-US" altLang="ko-KR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18389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왜 인기있나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C021B-52FD-433C-A4A4-B35C2D6A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83" y="1414774"/>
            <a:ext cx="6248400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6B05E8-04B1-41B9-B8CB-58E06DB7A9F5}"/>
              </a:ext>
            </a:extLst>
          </p:cNvPr>
          <p:cNvSpPr txBox="1"/>
          <p:nvPr/>
        </p:nvSpPr>
        <p:spPr>
          <a:xfrm>
            <a:off x="4721725" y="4545528"/>
            <a:ext cx="39021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116p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게임을 하는 이유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498156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퍼즐이나 롤플레잉 장르가 가장 인기있는 이유에는 </a:t>
            </a:r>
            <a:r>
              <a:rPr lang="en-US" altLang="ko-KR" sz="1200" dirty="0"/>
              <a:t>‘</a:t>
            </a:r>
            <a:r>
              <a:rPr lang="ko-KR" altLang="en-US" sz="1200" dirty="0"/>
              <a:t>어디서든 편리하게 즐길 수 있다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시간을 때우기 위해</a:t>
            </a:r>
            <a:r>
              <a:rPr lang="en-US" altLang="ko-KR" sz="1200" dirty="0"/>
              <a:t>’ </a:t>
            </a:r>
            <a:r>
              <a:rPr lang="ko-KR" altLang="en-US" sz="1200" dirty="0"/>
              <a:t>의 조건을 가장 잘 지키고 있기 때문이다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3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0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40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347832"/>
            <a:ext cx="1720343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FDA652-010F-4793-A95A-82387AA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03" y="1133047"/>
            <a:ext cx="2857501" cy="16073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330858-1884-4102-9C88-97A8DD27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47" y="1133047"/>
            <a:ext cx="28575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CA2976-B016-43D2-AC73-48D382D8B455}"/>
              </a:ext>
            </a:extLst>
          </p:cNvPr>
          <p:cNvSpPr txBox="1"/>
          <p:nvPr/>
        </p:nvSpPr>
        <p:spPr>
          <a:xfrm>
            <a:off x="4182803" y="460774"/>
            <a:ext cx="1172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A6B4B-B7FC-400F-9E5B-BDDFE4B7B592}"/>
              </a:ext>
            </a:extLst>
          </p:cNvPr>
          <p:cNvSpPr txBox="1"/>
          <p:nvPr/>
        </p:nvSpPr>
        <p:spPr>
          <a:xfrm>
            <a:off x="3583425" y="3040329"/>
            <a:ext cx="769975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기존 오토 배틀 게임들은 전부 유명 </a:t>
            </a:r>
            <a:r>
              <a:rPr lang="en-US" altLang="ko-KR" sz="1200" dirty="0"/>
              <a:t>IP</a:t>
            </a:r>
            <a:r>
              <a:rPr lang="ko-KR" altLang="en-US" sz="1200" dirty="0"/>
              <a:t>를 기반으로 해서 만들어진 미니 게임 형식의 게임이다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미니 오토 배틀 게임을 하려면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요구한다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이는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대해 이해도가 떨어지는 사람들에게는 타 플레이어에 비해 불리한 점이 생긴다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r>
              <a:rPr lang="ko-KR" altLang="en-US" sz="1200" dirty="0"/>
              <a:t>때문에 기존 오토 배틀 게임들은 기반 </a:t>
            </a:r>
            <a:r>
              <a:rPr lang="en-US" altLang="ko-KR" sz="1200" dirty="0"/>
              <a:t>IP</a:t>
            </a:r>
            <a:r>
              <a:rPr lang="ko-KR" altLang="en-US" sz="1200" dirty="0"/>
              <a:t>를 즐기는 사람들만 즐기게 되는 문제가 생길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오토 배틀 형식의 게임을 즐기고 싶음에도 기반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요구하는 게임이 아닌</a:t>
            </a:r>
            <a:r>
              <a:rPr lang="en-US" altLang="ko-KR" sz="1200" dirty="0"/>
              <a:t>,</a:t>
            </a:r>
          </a:p>
          <a:p>
            <a:pPr>
              <a:defRPr/>
            </a:pPr>
            <a:r>
              <a:rPr lang="ko-KR" altLang="en-US" sz="1200" dirty="0"/>
              <a:t>누구나 쉽게 이해할 수 있으면서 플레이 가능한 오토 배틀 게임을 만들려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기반 </a:t>
            </a:r>
            <a:r>
              <a:rPr lang="en-US" altLang="ko-KR" sz="1600" b="1" dirty="0"/>
              <a:t>IP</a:t>
            </a:r>
            <a:r>
              <a:rPr lang="ko-KR" altLang="en-US" sz="1600" b="1" dirty="0"/>
              <a:t>에서 파생된 게임이 아닌 독자적인 </a:t>
            </a:r>
            <a:r>
              <a:rPr lang="en-US" altLang="ko-KR" sz="1600" b="1" dirty="0"/>
              <a:t>IP</a:t>
            </a:r>
            <a:r>
              <a:rPr lang="ko-KR" altLang="en-US" sz="1600" b="1" dirty="0"/>
              <a:t>를 가지는 오토 배틀 게임을 만든다</a:t>
            </a:r>
            <a:r>
              <a:rPr lang="en-US" altLang="ko-KR" sz="16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1105</Words>
  <Application>Microsoft Office PowerPoint</Application>
  <PresentationFormat>와이드스크린</PresentationFormat>
  <Paragraphs>264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HY신명조</vt:lpstr>
      <vt:lpstr>나눔바른고딕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 동원</cp:lastModifiedBy>
  <cp:revision>191</cp:revision>
  <dcterms:created xsi:type="dcterms:W3CDTF">2015-04-14T11:49:33Z</dcterms:created>
  <dcterms:modified xsi:type="dcterms:W3CDTF">2021-11-24T05:11:30Z</dcterms:modified>
  <cp:version/>
</cp:coreProperties>
</file>